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256" r:id="rId3"/>
    <p:sldId id="272" r:id="rId5"/>
    <p:sldId id="257" r:id="rId6"/>
    <p:sldId id="271" r:id="rId7"/>
    <p:sldId id="258" r:id="rId8"/>
    <p:sldId id="259" r:id="rId9"/>
    <p:sldId id="265" r:id="rId10"/>
    <p:sldId id="260" r:id="rId11"/>
    <p:sldId id="261" r:id="rId12"/>
    <p:sldId id="262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7" userDrawn="1">
          <p15:clr>
            <a:srgbClr val="A4A3A4"/>
          </p15:clr>
        </p15:guide>
        <p15:guide id="2" pos="38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27"/>
        <p:guide pos="38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2720" y="1671955"/>
            <a:ext cx="9225280" cy="641350"/>
          </a:xfrm>
        </p:spPr>
        <p:txBody>
          <a:bodyPr>
            <a:normAutofit fontScale="90000"/>
          </a:bodyPr>
          <a:lstStyle/>
          <a:p>
            <a:br>
              <a:rPr lang="en-US" altLang="en-US"/>
            </a:br>
            <a:br>
              <a:rPr lang="en-US" altLang="en-US"/>
            </a:br>
            <a:r>
              <a:rPr lang="en-US" altLang="en-US" sz="3110"/>
              <a:t>Next-Gen Wealth Management: A Cloud-Native Platform for Secure, Scalable Private Banking</a:t>
            </a:r>
            <a:endParaRPr lang="en-US" altLang="en-US"/>
          </a:p>
        </p:txBody>
      </p:sp>
      <p:sp>
        <p:nvSpPr>
          <p:cNvPr id="3" name="副标题 4"/>
          <p:cNvSpPr>
            <a:spLocks noGrp="1"/>
          </p:cNvSpPr>
          <p:nvPr/>
        </p:nvSpPr>
        <p:spPr>
          <a:xfrm>
            <a:off x="1651000" y="2079625"/>
            <a:ext cx="9144000" cy="641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>
              <a:latin typeface="+mn-lt"/>
            </a:endParaRPr>
          </a:p>
        </p:txBody>
      </p:sp>
      <p:pic>
        <p:nvPicPr>
          <p:cNvPr id="4" name="Picture 3" descr="jpwm-logo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442720" y="3512185"/>
            <a:ext cx="8604885" cy="86804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610235"/>
          </a:xfrm>
        </p:spPr>
        <p:txBody>
          <a:bodyPr>
            <a:normAutofit fontScale="90000"/>
          </a:bodyPr>
          <a:p>
            <a:r>
              <a:rPr lang="en-US"/>
              <a:t>Reports</a:t>
            </a:r>
            <a:endParaRPr lang="en-US"/>
          </a:p>
        </p:txBody>
      </p:sp>
      <p:pic>
        <p:nvPicPr>
          <p:cNvPr id="4" name="Picture 3" descr="Screenshot 2025-04-03 at 11.13.35 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7700" y="1076960"/>
            <a:ext cx="6316345" cy="26619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845" y="2382520"/>
            <a:ext cx="8098155" cy="42322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Wealth management platform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711325"/>
            <a:ext cx="10119995" cy="955675"/>
          </a:xfrm>
        </p:spPr>
        <p:txBody>
          <a:bodyPr/>
          <a:p>
            <a:pPr marL="0" indent="0">
              <a:buNone/>
            </a:pPr>
            <a:r>
              <a:rPr lang="en-US" altLang="en-US"/>
              <a:t>"Delivering private wealth management experiences through cloud-native innovation"</a:t>
            </a:r>
            <a:endParaRPr lang="en-US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7520940" y="5695315"/>
            <a:ext cx="3894455" cy="9550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/>
              <a:t>System Analyst(Cloud Migration Specialist) | IT Solution Consultant | Tech Lead</a:t>
            </a:r>
            <a:endParaRPr lang="en-US" altLang="en-US"/>
          </a:p>
          <a:p>
            <a:endParaRPr lang="zh-CN" altLang="en-US"/>
          </a:p>
        </p:txBody>
      </p:sp>
      <p:sp>
        <p:nvSpPr>
          <p:cNvPr id="7" name="副标题 4"/>
          <p:cNvSpPr>
            <a:spLocks noGrp="1"/>
          </p:cNvSpPr>
          <p:nvPr/>
        </p:nvSpPr>
        <p:spPr>
          <a:xfrm>
            <a:off x="1024890" y="3011170"/>
            <a:ext cx="9561830" cy="3072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/>
              <a:t>This demo showcases an end-to-end wealth management platform built with Spring Boot, React, and AWS, addressing key challenges in portfolio management, client-advisor collaboration, and regulatory compliance. The solution highlights my expertise in cloud migration, microservices architecture, and financial system security – directly applicable to JPMorgan's Global Private Banking Technology initiatives.</a:t>
            </a:r>
            <a:endParaRPr lang="en-US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7533640" y="5255260"/>
            <a:ext cx="2877185" cy="6083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800">
                <a:sym typeface="+mn-ea"/>
              </a:rPr>
              <a:t>By Girish(</a:t>
            </a:r>
            <a:r>
              <a:rPr lang="zh-CN" altLang="en-US" sz="2800">
                <a:sym typeface="+mn-ea"/>
              </a:rPr>
              <a:t>吉里</a:t>
            </a:r>
            <a:r>
              <a:rPr lang="en-US" altLang="zh-CN" sz="2800">
                <a:sym typeface="+mn-ea"/>
              </a:rPr>
              <a:t>)</a:t>
            </a:r>
            <a:endParaRPr lang="en-US" altLang="zh-CN" sz="2800"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6200775" cy="1325880"/>
          </a:xfrm>
        </p:spPr>
        <p:txBody>
          <a:bodyPr/>
          <a:p>
            <a:r>
              <a:rPr lang="en-US" altLang="en-US"/>
              <a:t>Business Requirements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343660"/>
            <a:ext cx="10515600" cy="4833620"/>
          </a:xfrm>
        </p:spPr>
        <p:txBody>
          <a:bodyPr>
            <a:normAutofit fontScale="75000"/>
          </a:bodyPr>
          <a:p>
            <a:r>
              <a:rPr lang="en-US" altLang="en-US"/>
              <a:t>Scalable , Secure and High-Quality Code Development</a:t>
            </a:r>
            <a:endParaRPr lang="en-US" altLang="en-US"/>
          </a:p>
          <a:p>
            <a:pPr lvl="1"/>
            <a:r>
              <a:rPr lang="en-US" altLang="en-US">
                <a:sym typeface="+mn-ea"/>
              </a:rPr>
              <a:t>Develop and maintain secure, high-quality production code using Spring (Java) or React (JS/TS), mapstruct, Netflix DGS, GraphQL </a:t>
            </a:r>
            <a:endParaRPr lang="en-US" altLang="en-US"/>
          </a:p>
          <a:p>
            <a:pPr lvl="1"/>
            <a:r>
              <a:rPr lang="en-US" altLang="en-US">
                <a:sym typeface="+mn-ea"/>
              </a:rPr>
              <a:t>Ensure code adheres to architecture and design patterns and meets all design constraints.</a:t>
            </a:r>
            <a:endParaRPr lang="en-US" altLang="en-US"/>
          </a:p>
          <a:p>
            <a:pPr marL="0" lvl="1"/>
            <a:r>
              <a:rPr lang="en-US" altLang="en-US" sz="2800">
                <a:sym typeface="+mn-ea"/>
              </a:rPr>
              <a:t>Architecture </a:t>
            </a:r>
            <a:endParaRPr lang="en-US" altLang="en-US" sz="2800">
              <a:sym typeface="+mn-ea"/>
            </a:endParaRPr>
          </a:p>
          <a:p>
            <a:pPr lvl="1"/>
            <a:r>
              <a:rPr lang="en-US" altLang="en-US" sz="2330">
                <a:sym typeface="+mn-ea"/>
              </a:rPr>
              <a:t>HLD</a:t>
            </a:r>
            <a:endParaRPr lang="en-US" altLang="en-US" sz="2330"/>
          </a:p>
          <a:p>
            <a:pPr lvl="1"/>
            <a:r>
              <a:rPr lang="en-US" altLang="en-US" sz="2330">
                <a:sym typeface="+mn-ea"/>
              </a:rPr>
              <a:t>LLD</a:t>
            </a:r>
            <a:endParaRPr lang="en-US" altLang="en-US" sz="2330">
              <a:sym typeface="+mn-ea"/>
            </a:endParaRPr>
          </a:p>
          <a:p>
            <a:pPr lvl="1"/>
            <a:r>
              <a:rPr lang="en-US" altLang="en-US" sz="2330">
                <a:sym typeface="+mn-ea"/>
              </a:rPr>
              <a:t>UI design</a:t>
            </a:r>
            <a:endParaRPr lang="en-US" altLang="en-US" sz="2330">
              <a:sym typeface="+mn-ea"/>
            </a:endParaRPr>
          </a:p>
          <a:p>
            <a:pPr lvl="1"/>
            <a:r>
              <a:rPr lang="en-US" altLang="en-US" sz="2330">
                <a:sym typeface="+mn-ea"/>
              </a:rPr>
              <a:t>Data Design </a:t>
            </a:r>
            <a:endParaRPr lang="en-US" altLang="en-US" sz="2330">
              <a:sym typeface="+mn-ea"/>
            </a:endParaRPr>
          </a:p>
          <a:p>
            <a:pPr marL="0" lvl="1"/>
            <a:r>
              <a:rPr lang="en-US" altLang="en-US" sz="2800"/>
              <a:t>Coding Standards and setup</a:t>
            </a:r>
            <a:endParaRPr lang="en-US" altLang="en-US" sz="2800"/>
          </a:p>
          <a:p>
            <a:pPr marL="0" lvl="1"/>
            <a:r>
              <a:rPr lang="en-US" altLang="en-US" sz="2800"/>
              <a:t>Development roadmap</a:t>
            </a:r>
            <a:endParaRPr lang="en-US" altLang="en-US" sz="2800"/>
          </a:p>
          <a:p>
            <a:pPr marL="0" lvl="1"/>
            <a:r>
              <a:rPr lang="en-US" altLang="en-US" sz="2800"/>
              <a:t>Demo</a:t>
            </a:r>
            <a:endParaRPr lang="en-US" altLang="en-US" sz="2800"/>
          </a:p>
          <a:p>
            <a:pPr marL="0" lvl="1"/>
            <a:r>
              <a:rPr lang="en-US" altLang="en-US" sz="2800"/>
              <a:t>Report &amp; Monitoring</a:t>
            </a:r>
            <a:endParaRPr lang="en-US" altLang="en-US" sz="2800"/>
          </a:p>
          <a:p>
            <a:pPr marL="0" lvl="1"/>
            <a:r>
              <a:rPr lang="en-US" altLang="en-US" sz="2800"/>
              <a:t>Any questions?</a:t>
            </a:r>
            <a:endParaRPr lang="en-US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949325" y="6176645"/>
            <a:ext cx="9924415" cy="556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/>
              <a:t>"High-net-worth clients demand real-time portfolio visibility with military-grade security"</a:t>
            </a:r>
            <a:endParaRPr lang="en-US" altLang="en-US"/>
          </a:p>
        </p:txBody>
      </p:sp>
      <p:sp>
        <p:nvSpPr>
          <p:cNvPr id="6" name="Text Box 5"/>
          <p:cNvSpPr txBox="1"/>
          <p:nvPr/>
        </p:nvSpPr>
        <p:spPr>
          <a:xfrm>
            <a:off x="7099300" y="3131820"/>
            <a:ext cx="4064000" cy="23183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/>
              <a:t>Key Features: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Role-based dashboards (Client/Advisor/Compliance)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AI-driven investment alerts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Audit trails for FINRA compliance</a:t>
            </a:r>
            <a:endParaRPr lang="en-US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0610" y="327660"/>
            <a:ext cx="3361055" cy="610235"/>
          </a:xfrm>
        </p:spPr>
        <p:txBody>
          <a:bodyPr>
            <a:normAutofit fontScale="90000"/>
          </a:bodyPr>
          <a:p>
            <a:r>
              <a:rPr lang="en-US"/>
              <a:t>Development</a:t>
            </a:r>
            <a:br>
              <a:rPr lang="en-US"/>
            </a:br>
            <a:r>
              <a:rPr lang="en-US"/>
              <a:t> roadmap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8616315" y="2151380"/>
            <a:ext cx="3575685" cy="43224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/>
              <a:t>Requirements, Analysis, architecture Design(High level, low level), UI design, database design, deployment design, Testing design, Scalability and data security test</a:t>
            </a:r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145" y="0"/>
            <a:ext cx="810133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Jpm-wm-hl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9640" y="0"/>
            <a:ext cx="1003046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58445"/>
            <a:ext cx="10934700" cy="727710"/>
          </a:xfrm>
        </p:spPr>
        <p:txBody>
          <a:bodyPr>
            <a:normAutofit fontScale="90000"/>
          </a:bodyPr>
          <a:p>
            <a:r>
              <a:rPr lang="en-US"/>
              <a:t>Architecture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3_jpm-wm_Class-Diag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19500" y="409575"/>
            <a:ext cx="8427720" cy="63284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595" y="-297180"/>
            <a:ext cx="3156585" cy="2477135"/>
          </a:xfrm>
        </p:spPr>
        <p:txBody>
          <a:bodyPr>
            <a:normAutofit/>
          </a:bodyPr>
          <a:p>
            <a:r>
              <a:rPr lang="en-US"/>
              <a:t>Three tier architecture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466725" y="3429000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User activity with API mapping </a:t>
            </a:r>
            <a:endParaRPr lang="en-US"/>
          </a:p>
          <a:p>
            <a:r>
              <a:rPr lang="en-US"/>
              <a:t>diagram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 descr="2_jpm_data_design_w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8365" y="258445"/>
            <a:ext cx="9293860" cy="61004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" y="258445"/>
            <a:ext cx="10968990" cy="619760"/>
          </a:xfrm>
        </p:spPr>
        <p:txBody>
          <a:bodyPr>
            <a:normAutofit fontScale="90000"/>
          </a:bodyPr>
          <a:p>
            <a:r>
              <a:rPr lang="en-US"/>
              <a:t>Database design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application_Network_desig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8455" y="0"/>
            <a:ext cx="1177861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4495" y="104140"/>
            <a:ext cx="9488805" cy="755015"/>
          </a:xfrm>
        </p:spPr>
        <p:txBody>
          <a:bodyPr>
            <a:normAutofit/>
          </a:bodyPr>
          <a:p>
            <a:r>
              <a:rPr lang="en-US" sz="3200"/>
              <a:t>Infrastructure</a:t>
            </a:r>
            <a:endParaRPr lang="en-US" sz="3200"/>
          </a:p>
        </p:txBody>
      </p:sp>
      <p:sp>
        <p:nvSpPr>
          <p:cNvPr id="5" name="Text Box 4"/>
          <p:cNvSpPr txBox="1"/>
          <p:nvPr/>
        </p:nvSpPr>
        <p:spPr>
          <a:xfrm>
            <a:off x="147320" y="-635"/>
            <a:ext cx="2103755" cy="8591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4400">
                <a:sym typeface="+mn-ea"/>
              </a:rPr>
              <a:t>Cloud</a:t>
            </a:r>
            <a:endParaRPr lang="en-US" sz="4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05" y="95885"/>
            <a:ext cx="1943100" cy="582930"/>
          </a:xfrm>
        </p:spPr>
        <p:txBody>
          <a:bodyPr>
            <a:normAutofit fontScale="90000"/>
          </a:bodyPr>
          <a:p>
            <a:r>
              <a:rPr lang="en-US"/>
              <a:t>Demo:</a:t>
            </a:r>
            <a:endParaRPr lang="en-US"/>
          </a:p>
        </p:txBody>
      </p:sp>
      <p:pic>
        <p:nvPicPr>
          <p:cNvPr id="4" name="Picture 3" descr="Screenshot 2025-04-02 at 4.46.03 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130" y="678815"/>
            <a:ext cx="3643630" cy="2044065"/>
          </a:xfrm>
          <a:prstGeom prst="rect">
            <a:avLst/>
          </a:prstGeom>
        </p:spPr>
      </p:pic>
      <p:pic>
        <p:nvPicPr>
          <p:cNvPr id="5" name="Picture 4" descr="Screenshot 2025-04-02 at 4.46.17 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" y="2883535"/>
            <a:ext cx="4003675" cy="2227580"/>
          </a:xfrm>
          <a:prstGeom prst="rect">
            <a:avLst/>
          </a:prstGeom>
        </p:spPr>
      </p:pic>
      <p:pic>
        <p:nvPicPr>
          <p:cNvPr id="6" name="Picture 5" descr="Screenshot 2025-04-02 at 4.46.38 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565" y="678815"/>
            <a:ext cx="3713480" cy="2076450"/>
          </a:xfrm>
          <a:prstGeom prst="rect">
            <a:avLst/>
          </a:prstGeom>
        </p:spPr>
      </p:pic>
      <p:pic>
        <p:nvPicPr>
          <p:cNvPr id="8" name="Picture 7" descr="Screenshot 2025-04-02 at 4.47.08 P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5615" y="678815"/>
            <a:ext cx="3950970" cy="2204085"/>
          </a:xfrm>
          <a:prstGeom prst="rect">
            <a:avLst/>
          </a:prstGeom>
        </p:spPr>
      </p:pic>
      <p:pic>
        <p:nvPicPr>
          <p:cNvPr id="9" name="Picture 8" descr="Screenshot 2025-04-02 at 4.47.23 PM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4805" y="2997835"/>
            <a:ext cx="4081780" cy="2286000"/>
          </a:xfrm>
          <a:prstGeom prst="rect">
            <a:avLst/>
          </a:prstGeom>
        </p:spPr>
      </p:pic>
      <p:pic>
        <p:nvPicPr>
          <p:cNvPr id="10" name="Picture 9" descr="Screenshot 2025-04-02 at 4.48.05 PM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7785" y="2997835"/>
            <a:ext cx="4003040" cy="22301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1624</Words>
  <Application>WPS Spreadsheets</Application>
  <PresentationFormat>宽屏</PresentationFormat>
  <Paragraphs>60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SimSun</vt:lpstr>
      <vt:lpstr>Wingdings</vt:lpstr>
      <vt:lpstr>Calibri</vt:lpstr>
      <vt:lpstr>Helvetica Neue</vt:lpstr>
      <vt:lpstr>SimSun</vt:lpstr>
      <vt:lpstr>汉仪书宋二KW</vt:lpstr>
      <vt:lpstr>Microsoft YaHei</vt:lpstr>
      <vt:lpstr>汉仪旗黑</vt:lpstr>
      <vt:lpstr>SimSun</vt:lpstr>
      <vt:lpstr>Arial Unicode MS</vt:lpstr>
      <vt:lpstr>Inter</vt:lpstr>
      <vt:lpstr>Thonburi</vt:lpstr>
      <vt:lpstr>Calibri</vt:lpstr>
      <vt:lpstr>WPS</vt:lpstr>
      <vt:lpstr>  Job Category: Software Engineering </vt:lpstr>
      <vt:lpstr>PowerPoint 演示文稿</vt:lpstr>
      <vt:lpstr>Requirements</vt:lpstr>
      <vt:lpstr>PowerPoint 演示文稿</vt:lpstr>
      <vt:lpstr>Architecture</vt:lpstr>
      <vt:lpstr>Low level design</vt:lpstr>
      <vt:lpstr>Data design</vt:lpstr>
      <vt:lpstr>Implementations</vt:lpstr>
      <vt:lpstr>Demo:</vt:lpstr>
      <vt:lpstr>Reports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WPS_1661140814</cp:lastModifiedBy>
  <cp:revision>14</cp:revision>
  <dcterms:created xsi:type="dcterms:W3CDTF">2025-04-03T18:11:19Z</dcterms:created>
  <dcterms:modified xsi:type="dcterms:W3CDTF">2025-04-03T18:11:19Z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1033-6.14.0.8924</vt:lpwstr>
  </property>
  <property fmtid="{D5CDD505-2E9C-101B-9397-08002B2CF9AE}" pid="3" name="ICV">
    <vt:lpwstr>E59A5BDCEA649A6481D9E067AC7547C6_41</vt:lpwstr>
  </property>
</Properties>
</file>

<file path=docProps/thumbnail.jpeg>
</file>